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56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57" r:id="rId12"/>
    <p:sldId id="269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6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7" y="442"/>
      </p:cViewPr>
      <p:guideLst>
        <p:guide orient="horz" pos="2160"/>
        <p:guide pos="46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04C-8926-4F26-AA51-03A44C8EE032}" type="datetimeFigureOut">
              <a:rPr lang="da-DK" smtClean="0"/>
              <a:t>27-01-2014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CBA9-626D-4CE5-8DCD-ED13EA24496D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006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04C-8926-4F26-AA51-03A44C8EE032}" type="datetimeFigureOut">
              <a:rPr lang="da-DK" smtClean="0"/>
              <a:t>27-01-2014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CBA9-626D-4CE5-8DCD-ED13EA24496D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5239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04C-8926-4F26-AA51-03A44C8EE032}" type="datetimeFigureOut">
              <a:rPr lang="da-DK" smtClean="0"/>
              <a:t>27-01-2014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CBA9-626D-4CE5-8DCD-ED13EA24496D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533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04C-8926-4F26-AA51-03A44C8EE032}" type="datetimeFigureOut">
              <a:rPr lang="da-DK" smtClean="0"/>
              <a:t>27-01-2014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CBA9-626D-4CE5-8DCD-ED13EA24496D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823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04C-8926-4F26-AA51-03A44C8EE032}" type="datetimeFigureOut">
              <a:rPr lang="da-DK" smtClean="0"/>
              <a:t>27-01-2014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CBA9-626D-4CE5-8DCD-ED13EA24496D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7490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04C-8926-4F26-AA51-03A44C8EE032}" type="datetimeFigureOut">
              <a:rPr lang="da-DK" smtClean="0"/>
              <a:t>27-01-2014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CBA9-626D-4CE5-8DCD-ED13EA24496D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68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04C-8926-4F26-AA51-03A44C8EE032}" type="datetimeFigureOut">
              <a:rPr lang="da-DK" smtClean="0"/>
              <a:t>27-01-2014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CBA9-626D-4CE5-8DCD-ED13EA24496D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066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04C-8926-4F26-AA51-03A44C8EE032}" type="datetimeFigureOut">
              <a:rPr lang="da-DK" smtClean="0"/>
              <a:t>27-01-2014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CBA9-626D-4CE5-8DCD-ED13EA24496D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1002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04C-8926-4F26-AA51-03A44C8EE032}" type="datetimeFigureOut">
              <a:rPr lang="da-DK" smtClean="0"/>
              <a:t>27-01-2014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CBA9-626D-4CE5-8DCD-ED13EA24496D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918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04C-8926-4F26-AA51-03A44C8EE032}" type="datetimeFigureOut">
              <a:rPr lang="da-DK" smtClean="0"/>
              <a:t>27-01-2014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CBA9-626D-4CE5-8DCD-ED13EA24496D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482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904C-8926-4F26-AA51-03A44C8EE032}" type="datetimeFigureOut">
              <a:rPr lang="da-DK" smtClean="0"/>
              <a:t>27-01-2014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CBA9-626D-4CE5-8DCD-ED13EA24496D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580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1904C-8926-4F26-AA51-03A44C8EE032}" type="datetimeFigureOut">
              <a:rPr lang="da-DK" smtClean="0"/>
              <a:t>27-01-2014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2CBA9-626D-4CE5-8DCD-ED13EA24496D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616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ikkertrafik.dk/Raad-og-viden/I-bil/Lastbiler/Statistik-og-undersoegelser-om-lastbiler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4278" y="577005"/>
            <a:ext cx="7787147" cy="5599958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249477" y="6427652"/>
            <a:ext cx="402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0" i="1" dirty="0" smtClean="0">
                <a:solidFill>
                  <a:srgbClr val="636363"/>
                </a:solidFill>
                <a:effectLst/>
                <a:latin typeface="arial" panose="020B0604020202020204" pitchFamily="34" charset="0"/>
              </a:rPr>
              <a:t>Kilde: Vejdirektoratets ulykkesstatistik</a:t>
            </a:r>
            <a:endParaRPr lang="da-DK" dirty="0"/>
          </a:p>
        </p:txBody>
      </p:sp>
      <p:pic>
        <p:nvPicPr>
          <p:cNvPr id="6" name="Billede 5" descr="TUR_logo_revideret_august20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372" y="6461760"/>
            <a:ext cx="3403092" cy="301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49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Kollision og undvigemanøvre</a:t>
            </a:r>
            <a:endParaRPr lang="da-DK" dirty="0">
              <a:latin typeface="+mn-lt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979714" y="2090057"/>
            <a:ext cx="97131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/>
              <a:t>Lastbilerne stødte sammen med cyklisterne på </a:t>
            </a:r>
            <a:r>
              <a:rPr lang="da-DK" sz="2800" dirty="0" smtClean="0"/>
              <a:t>forskellige måder:</a:t>
            </a:r>
          </a:p>
          <a:p>
            <a:endParaRPr lang="da-DK" sz="2800" dirty="0" smtClean="0"/>
          </a:p>
          <a:p>
            <a:r>
              <a:rPr lang="da-DK" sz="2800" dirty="0" smtClean="0"/>
              <a:t>6 </a:t>
            </a:r>
            <a:r>
              <a:rPr lang="da-DK" sz="2800" dirty="0"/>
              <a:t>med </a:t>
            </a:r>
            <a:r>
              <a:rPr lang="da-DK" sz="2800" dirty="0" smtClean="0"/>
              <a:t>fronten</a:t>
            </a:r>
          </a:p>
          <a:p>
            <a:r>
              <a:rPr lang="da-DK" sz="2800" dirty="0"/>
              <a:t>9 med højre </a:t>
            </a:r>
            <a:r>
              <a:rPr lang="da-DK" sz="2800" dirty="0" smtClean="0"/>
              <a:t>for hjørne</a:t>
            </a:r>
          </a:p>
          <a:p>
            <a:r>
              <a:rPr lang="da-DK" sz="2800" dirty="0"/>
              <a:t>6 med højre side af </a:t>
            </a:r>
            <a:r>
              <a:rPr lang="da-DK" sz="2800" dirty="0" smtClean="0"/>
              <a:t>førerhuset</a:t>
            </a:r>
          </a:p>
          <a:p>
            <a:r>
              <a:rPr lang="da-DK" sz="2800" dirty="0" smtClean="0"/>
              <a:t>4 med den </a:t>
            </a:r>
            <a:r>
              <a:rPr lang="da-DK" sz="2800" dirty="0"/>
              <a:t>højre side af vognen.</a:t>
            </a:r>
            <a:r>
              <a:rPr lang="da-DK" sz="2800" dirty="0" smtClean="0"/>
              <a:t>.</a:t>
            </a:r>
            <a:endParaRPr lang="da-DK" sz="2800" dirty="0"/>
          </a:p>
          <a:p>
            <a:endParaRPr lang="da-DK" sz="2800" dirty="0"/>
          </a:p>
        </p:txBody>
      </p:sp>
      <p:pic>
        <p:nvPicPr>
          <p:cNvPr id="5" name="Billede 4" descr="TUR_logo_revideret_august20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372" y="6461760"/>
            <a:ext cx="3403092" cy="301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275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Nyt forsøg: Cykel-højresving for rødt lys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Som led i Transportministeriets cykelstrategi har Vejdirektoratet udpeget 29 </a:t>
            </a:r>
            <a:r>
              <a:rPr lang="da-DK" dirty="0" smtClean="0"/>
              <a:t>forsøgskryds </a:t>
            </a:r>
            <a:r>
              <a:rPr lang="da-DK" dirty="0" smtClean="0"/>
              <a:t>på statsvejene, hvor cyklister uden fare for trafiksikkerheden kan svinge til højre for rødt. Krydsene er fordelt over hele landet med fokus på de større byer, hvor der færdes flest cyklister</a:t>
            </a:r>
            <a:r>
              <a:rPr lang="da-DK" dirty="0" smtClean="0"/>
              <a:t>.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Forsøget løber indtil udgangen af 2015, hvorefter det skal evalueres.</a:t>
            </a:r>
            <a:endParaRPr lang="da-DK" dirty="0"/>
          </a:p>
        </p:txBody>
      </p:sp>
      <p:pic>
        <p:nvPicPr>
          <p:cNvPr id="4" name="Billede 3" descr="TUR_logo_revideret_august20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372" y="6461760"/>
            <a:ext cx="3403092" cy="301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82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Alle forsøgskryds er markeret med dette skilt.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4693" y="1825625"/>
            <a:ext cx="2962613" cy="4351338"/>
          </a:xfrm>
          <a:prstGeom prst="rect">
            <a:avLst/>
          </a:prstGeom>
        </p:spPr>
      </p:pic>
      <p:pic>
        <p:nvPicPr>
          <p:cNvPr id="5" name="Billede 4" descr="TUR_logo_revideret_august20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372" y="6461760"/>
            <a:ext cx="3403092" cy="301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678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5" y="5798978"/>
            <a:ext cx="5728996" cy="1325563"/>
          </a:xfrm>
        </p:spPr>
        <p:txBody>
          <a:bodyPr>
            <a:normAutofit/>
          </a:bodyPr>
          <a:lstStyle/>
          <a:p>
            <a:r>
              <a:rPr lang="da-DK" sz="1000" dirty="0" smtClean="0"/>
              <a:t>Kilde: sikker trafik</a:t>
            </a:r>
            <a:br>
              <a:rPr lang="da-DK" sz="1000" dirty="0" smtClean="0"/>
            </a:br>
            <a:r>
              <a:rPr lang="da-DK" sz="1000" dirty="0" smtClean="0">
                <a:hlinkClick r:id="rId2"/>
              </a:rPr>
              <a:t>http://www.sikkertrafik.dk/Raad-og-viden/I-bil/Lastbiler/Statistik-og-undersoegelser-om-lastbiler.aspx</a:t>
            </a:r>
            <a:endParaRPr lang="da-DK" sz="10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8417" y="367204"/>
            <a:ext cx="6758912" cy="5305597"/>
          </a:xfrm>
          <a:prstGeom prst="rect">
            <a:avLst/>
          </a:prstGeom>
        </p:spPr>
      </p:pic>
      <p:pic>
        <p:nvPicPr>
          <p:cNvPr id="5" name="Billede 4" descr="TUR_logo_revideret_august20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372" y="6461760"/>
            <a:ext cx="3403092" cy="301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43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55" y="247650"/>
            <a:ext cx="8001000" cy="6362700"/>
          </a:xfrm>
          <a:prstGeom prst="rect">
            <a:avLst/>
          </a:prstGeom>
        </p:spPr>
      </p:pic>
      <p:pic>
        <p:nvPicPr>
          <p:cNvPr id="5" name="Billede 4" descr="TUR_logo_revideret_august20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372" y="6461760"/>
            <a:ext cx="3403092" cy="301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17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0877" y="707614"/>
            <a:ext cx="7995254" cy="5290977"/>
          </a:xfrm>
          <a:prstGeom prst="rect">
            <a:avLst/>
          </a:prstGeom>
        </p:spPr>
      </p:pic>
      <p:pic>
        <p:nvPicPr>
          <p:cNvPr id="5" name="Billede 4" descr="TUR_logo_revideret_august20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372" y="6461760"/>
            <a:ext cx="3403092" cy="301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3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1636" y="986437"/>
            <a:ext cx="7712528" cy="5232236"/>
          </a:xfrm>
          <a:prstGeom prst="rect">
            <a:avLst/>
          </a:prstGeom>
        </p:spPr>
      </p:pic>
      <p:pic>
        <p:nvPicPr>
          <p:cNvPr id="5" name="Billede 4" descr="TUR_logo_revideret_august20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372" y="6461760"/>
            <a:ext cx="3403092" cy="301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0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latin typeface="+mn-lt"/>
              </a:rPr>
              <a:t>Statistik</a:t>
            </a:r>
            <a:endParaRPr lang="da-DK" b="1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Generelt har chaufførerne oplyst, at de som hovedregel arbejder </a:t>
            </a:r>
            <a:r>
              <a:rPr lang="da-DK" dirty="0" smtClean="0"/>
              <a:t>mandag  til fredag</a:t>
            </a:r>
            <a:r>
              <a:rPr lang="da-DK" dirty="0"/>
              <a:t>.</a:t>
            </a:r>
          </a:p>
          <a:p>
            <a:pPr marL="0" indent="0">
              <a:buNone/>
            </a:pPr>
            <a:r>
              <a:rPr lang="da-DK" dirty="0"/>
              <a:t>1 chauffør er deltidsansat, og 4 chauffører har angivet at arbejde ca.</a:t>
            </a:r>
          </a:p>
          <a:p>
            <a:pPr marL="0" indent="0">
              <a:buNone/>
            </a:pPr>
            <a:r>
              <a:rPr lang="da-DK" dirty="0"/>
              <a:t>37 timer om ugen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r>
              <a:rPr lang="da-DK" dirty="0" smtClean="0"/>
              <a:t>Resten </a:t>
            </a:r>
            <a:r>
              <a:rPr lang="da-DK" dirty="0"/>
              <a:t>af chaufførerne har oplyst, at de har en </a:t>
            </a:r>
            <a:r>
              <a:rPr lang="da-DK" dirty="0" smtClean="0"/>
              <a:t>arbejdsuge på </a:t>
            </a:r>
            <a:r>
              <a:rPr lang="da-DK" dirty="0"/>
              <a:t>mere end 37 timer med et timeantal på mellem 40 og 75 timer. 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 descr="TUR_logo_revideret_august20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372" y="6461760"/>
            <a:ext cx="3403092" cy="301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12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 </a:t>
            </a:r>
            <a:r>
              <a:rPr lang="da-DK" b="1" dirty="0" smtClean="0">
                <a:latin typeface="+mn-lt"/>
              </a:rPr>
              <a:t>Statistik over 25 højresvings ulykker</a:t>
            </a:r>
            <a:endParaRPr lang="da-DK" b="1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Fordelingen af ulykkerne på ugedage er nogenlunde </a:t>
            </a:r>
            <a:r>
              <a:rPr lang="da-DK" dirty="0" smtClean="0"/>
              <a:t>jævn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/>
              <a:t>Alle chauffører havde overholdt </a:t>
            </a:r>
            <a:r>
              <a:rPr lang="da-DK" dirty="0" smtClean="0"/>
              <a:t>køretidsbestemmelserne, med undtagelse af 1 enkelt chauffør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Det er</a:t>
            </a:r>
            <a:r>
              <a:rPr lang="da-DK" dirty="0"/>
              <a:t> </a:t>
            </a:r>
            <a:r>
              <a:rPr lang="da-DK" dirty="0" smtClean="0"/>
              <a:t>bemærkelsesværdigt</a:t>
            </a:r>
            <a:r>
              <a:rPr lang="da-DK" dirty="0"/>
              <a:t>, at over halvdelen af chaufførerne – 17 chauffører – </a:t>
            </a:r>
            <a:r>
              <a:rPr lang="da-DK" dirty="0" smtClean="0"/>
              <a:t>stod op </a:t>
            </a:r>
            <a:r>
              <a:rPr lang="da-DK" dirty="0"/>
              <a:t>før kl. 05.00, heraf var 9 af chaufførerne stået op kl. 04.00 eller tidligere</a:t>
            </a:r>
            <a:endParaRPr lang="da-DK" dirty="0"/>
          </a:p>
        </p:txBody>
      </p:sp>
      <p:pic>
        <p:nvPicPr>
          <p:cNvPr id="4" name="Billede 3" descr="TUR_logo_revideret_august20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372" y="6461760"/>
            <a:ext cx="3403092" cy="301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355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Statistik over 25 højresvings ulykker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Samtlige chauffører har tilkendegivet, at de ikke drikker over den </a:t>
            </a:r>
            <a:r>
              <a:rPr lang="da-DK" dirty="0" smtClean="0"/>
              <a:t>anbefalede grænse </a:t>
            </a:r>
            <a:r>
              <a:rPr lang="da-DK" dirty="0"/>
              <a:t>på 21 genstande om ugen, samt at de ikke drikker i </a:t>
            </a:r>
            <a:r>
              <a:rPr lang="da-DK" dirty="0" smtClean="0"/>
              <a:t>arbejdstiden</a:t>
            </a:r>
          </a:p>
          <a:p>
            <a:pPr marL="0" indent="0">
              <a:buNone/>
            </a:pPr>
            <a:r>
              <a:rPr lang="da-DK" dirty="0" smtClean="0"/>
              <a:t>Politiets </a:t>
            </a:r>
            <a:r>
              <a:rPr lang="da-DK" dirty="0"/>
              <a:t>undersøgelser efter ulykken tydede heller ikke på, at </a:t>
            </a:r>
            <a:r>
              <a:rPr lang="da-DK" dirty="0" smtClean="0"/>
              <a:t>chaufførerne</a:t>
            </a:r>
            <a:r>
              <a:rPr lang="da-DK" dirty="0"/>
              <a:t> </a:t>
            </a:r>
            <a:r>
              <a:rPr lang="da-DK" dirty="0" smtClean="0"/>
              <a:t>havde </a:t>
            </a:r>
            <a:r>
              <a:rPr lang="da-DK" dirty="0"/>
              <a:t>drukket alkohol forud for ulykkerne</a:t>
            </a:r>
            <a:endParaRPr lang="da-DK" dirty="0"/>
          </a:p>
        </p:txBody>
      </p:sp>
      <p:pic>
        <p:nvPicPr>
          <p:cNvPr id="4" name="Billede 3" descr="TUR_logo_revideret_august20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372" y="6461760"/>
            <a:ext cx="3403092" cy="301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914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Statistik over 25 højresvings ulykker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Omkring halvdelen af chaufførerne har givet udtryk for at være særligt </a:t>
            </a:r>
            <a:r>
              <a:rPr lang="da-DK" dirty="0" smtClean="0"/>
              <a:t>opmærksomme på </a:t>
            </a:r>
            <a:r>
              <a:rPr lang="da-DK" dirty="0"/>
              <a:t>cyklister i trafikken og har udtrykt en høj bevidsthed i </a:t>
            </a:r>
            <a:r>
              <a:rPr lang="da-DK" dirty="0" smtClean="0"/>
              <a:t>forhold til </a:t>
            </a:r>
            <a:r>
              <a:rPr lang="da-DK" dirty="0"/>
              <a:t>faren ved at overse cyklister i trafikken. Alle chauffører har givet </a:t>
            </a:r>
            <a:r>
              <a:rPr lang="da-DK" dirty="0" smtClean="0"/>
              <a:t>udtryk for</a:t>
            </a:r>
            <a:r>
              <a:rPr lang="da-DK" dirty="0"/>
              <a:t>, at de altid orienterer sig grundigt efter bløde trafikanter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r>
              <a:rPr lang="da-DK" dirty="0"/>
              <a:t>Alligevel </a:t>
            </a:r>
            <a:r>
              <a:rPr lang="da-DK" dirty="0" smtClean="0"/>
              <a:t>kørte</a:t>
            </a:r>
            <a:r>
              <a:rPr lang="da-DK" dirty="0"/>
              <a:t> </a:t>
            </a:r>
            <a:r>
              <a:rPr lang="da-DK" dirty="0" smtClean="0"/>
              <a:t>21 </a:t>
            </a:r>
            <a:r>
              <a:rPr lang="da-DK" dirty="0"/>
              <a:t>ud af de 25 chauffører i lastbiler, hvor et eller flere af spejlene var </a:t>
            </a:r>
            <a:r>
              <a:rPr lang="da-DK" dirty="0" smtClean="0"/>
              <a:t>indstillet forkert</a:t>
            </a:r>
            <a:r>
              <a:rPr lang="da-DK" dirty="0"/>
              <a:t>, og flere af dem havde ikke tilstrækkelig viden om, hvordan </a:t>
            </a:r>
            <a:r>
              <a:rPr lang="da-DK" dirty="0" smtClean="0"/>
              <a:t>spejlene indstilles </a:t>
            </a:r>
            <a:r>
              <a:rPr lang="da-DK" dirty="0"/>
              <a:t>korrekt.</a:t>
            </a:r>
            <a:endParaRPr lang="da-DK" dirty="0"/>
          </a:p>
        </p:txBody>
      </p:sp>
      <p:pic>
        <p:nvPicPr>
          <p:cNvPr id="4" name="Billede 3" descr="TUR_logo_revideret_august20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372" y="6461760"/>
            <a:ext cx="3403092" cy="301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298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4457</TotalTime>
  <Words>371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Office-tema</vt:lpstr>
      <vt:lpstr>PowerPoint-præsentation</vt:lpstr>
      <vt:lpstr>Kilde: sikker trafik http://www.sikkertrafik.dk/Raad-og-viden/I-bil/Lastbiler/Statistik-og-undersoegelser-om-lastbiler.aspx</vt:lpstr>
      <vt:lpstr>PowerPoint-præsentation</vt:lpstr>
      <vt:lpstr>PowerPoint-præsentation</vt:lpstr>
      <vt:lpstr>PowerPoint-præsentation</vt:lpstr>
      <vt:lpstr>Statistik</vt:lpstr>
      <vt:lpstr> Statistik over 25 højresvings ulykker</vt:lpstr>
      <vt:lpstr>Statistik over 25 højresvings ulykker</vt:lpstr>
      <vt:lpstr>Statistik over 25 højresvings ulykker</vt:lpstr>
      <vt:lpstr>Kollision og undvigemanøvre</vt:lpstr>
      <vt:lpstr>Nyt forsøg: Cykel-højresving for rødt lys</vt:lpstr>
      <vt:lpstr>Alle forsøgskryds er markeret med dette skilt.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Jørgen Gregersen</dc:creator>
  <cp:lastModifiedBy>Jørgen Gregersen</cp:lastModifiedBy>
  <cp:revision>12</cp:revision>
  <dcterms:created xsi:type="dcterms:W3CDTF">2014-01-20T13:43:22Z</dcterms:created>
  <dcterms:modified xsi:type="dcterms:W3CDTF">2014-01-27T21:24:03Z</dcterms:modified>
</cp:coreProperties>
</file>